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61" r:id="rId4"/>
    <p:sldId id="258" r:id="rId5"/>
    <p:sldId id="262" r:id="rId6"/>
  </p:sldIdLst>
  <p:sldSz cx="12192000" cy="6858000"/>
  <p:notesSz cx="6858000" cy="9144000"/>
  <p:embeddedFontLst>
    <p:embeddedFont>
      <p:font typeface="Century Gothic" panose="020B0502020202020204" pitchFamily="34" charset="0"/>
      <p:regular r:id="rId8"/>
      <p:bold r:id="rId9"/>
      <p:italic r:id="rId10"/>
      <p:boldItalic r:id="rId11"/>
    </p:embeddedFont>
    <p:embeddedFont>
      <p:font typeface="Garamond" panose="02020404030301010803" pitchFamily="18" charset="0"/>
      <p:regular r:id="rId12"/>
      <p:bold r:id="rId13"/>
      <p:italic r:id="rId14"/>
      <p:boldItalic r:id="rId15"/>
    </p:embeddedFont>
    <p:embeddedFont>
      <p:font typeface="Raleway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gbF7aF6ZnjxH343OyhWkx1iF7O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65BED7-A87A-4603-A688-E4F8FB14E896}">
  <a:tblStyle styleId="{5465BED7-A87A-4603-A688-E4F8FB14E89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56"/>
    <p:restoredTop sz="94733"/>
  </p:normalViewPr>
  <p:slideViewPr>
    <p:cSldViewPr snapToGrid="0">
      <p:cViewPr>
        <p:scale>
          <a:sx n="100" d="100"/>
          <a:sy n="100" d="100"/>
        </p:scale>
        <p:origin x="12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8" Type="http://customschemas.google.com/relationships/presentationmetadata" Target="metadata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6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176" name="Google Shape;1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87" name="Google Shape;8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6808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>
            <a:spLocks noGrp="1"/>
          </p:cNvSpPr>
          <p:nvPr>
            <p:ph type="pic" idx="2"/>
          </p:nvPr>
        </p:nvSpPr>
        <p:spPr>
          <a:xfrm>
            <a:off x="6557320" y="2320666"/>
            <a:ext cx="5634679" cy="453733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Google Shape;17;p9"/>
          <p:cNvSpPr txBox="1">
            <a:spLocks noGrp="1"/>
          </p:cNvSpPr>
          <p:nvPr>
            <p:ph type="body" idx="1"/>
          </p:nvPr>
        </p:nvSpPr>
        <p:spPr>
          <a:xfrm>
            <a:off x="838200" y="6338857"/>
            <a:ext cx="322121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aramond"/>
              <a:buNone/>
              <a:defRPr sz="1200" b="0" i="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ctrTitle"/>
          </p:nvPr>
        </p:nvSpPr>
        <p:spPr>
          <a:xfrm>
            <a:off x="838200" y="2320666"/>
            <a:ext cx="4796481" cy="1376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1425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  <a:defRPr sz="4800" b="1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3"/>
          </p:nvPr>
        </p:nvSpPr>
        <p:spPr>
          <a:xfrm>
            <a:off x="838200" y="5756246"/>
            <a:ext cx="3221219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 sz="14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2pPr>
            <a:lvl3pPr marL="1371600" lvl="2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Font typeface="Century Gothic"/>
              <a:buNone/>
              <a:defRPr/>
            </a:lvl3pPr>
            <a:lvl4pPr marL="1828800" lvl="3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4pPr>
            <a:lvl5pPr marL="2286000" lvl="4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1" name="Google Shape;21;p9"/>
          <p:cNvSpPr txBox="1">
            <a:spLocks noGrp="1"/>
          </p:cNvSpPr>
          <p:nvPr>
            <p:ph type="body" idx="4"/>
          </p:nvPr>
        </p:nvSpPr>
        <p:spPr>
          <a:xfrm>
            <a:off x="838200" y="708847"/>
            <a:ext cx="3221219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00"/>
              <a:buFont typeface="Century Gothic"/>
              <a:buNone/>
              <a:defRPr sz="11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2pPr>
            <a:lvl3pPr marL="1371600" lvl="2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Font typeface="Century Gothic"/>
              <a:buNone/>
              <a:defRPr/>
            </a:lvl3pPr>
            <a:lvl4pPr marL="1828800" lvl="3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4pPr>
            <a:lvl5pPr marL="2286000" lvl="4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>
            <a:spLocks noGrp="1"/>
          </p:cNvSpPr>
          <p:nvPr>
            <p:ph type="title"/>
          </p:nvPr>
        </p:nvSpPr>
        <p:spPr>
          <a:xfrm>
            <a:off x="838200" y="74837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0416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Char char="▪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3" name="Google Shape;33;p11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cxnSp>
        <p:nvCxnSpPr>
          <p:cNvPr id="34" name="Google Shape;34;p11"/>
          <p:cNvCxnSpPr/>
          <p:nvPr/>
        </p:nvCxnSpPr>
        <p:spPr>
          <a:xfrm>
            <a:off x="838200" y="548544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 txBox="1">
            <a:spLocks noGrp="1"/>
          </p:cNvSpPr>
          <p:nvPr>
            <p:ph type="title"/>
          </p:nvPr>
        </p:nvSpPr>
        <p:spPr>
          <a:xfrm>
            <a:off x="4808285" y="731967"/>
            <a:ext cx="2575431" cy="1089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12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1"/>
          </p:nvPr>
        </p:nvSpPr>
        <p:spPr>
          <a:xfrm>
            <a:off x="838200" y="2560114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0416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Char char="▪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/>
          <p:nvPr/>
        </p:nvSpPr>
        <p:spPr>
          <a:xfrm>
            <a:off x="5316416" y="0"/>
            <a:ext cx="6037384" cy="603738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1"/>
          </p:nvPr>
        </p:nvSpPr>
        <p:spPr>
          <a:xfrm>
            <a:off x="6052095" y="3290501"/>
            <a:ext cx="53017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 b="0" i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2pPr>
            <a:lvl3pPr marL="1371600" lvl="2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020"/>
              <a:buFont typeface="Century Gothic"/>
              <a:buNone/>
              <a:defRPr sz="1200"/>
            </a:lvl3pPr>
            <a:lvl4pPr marL="1828800" lvl="3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4pPr>
            <a:lvl5pPr marL="2286000" lvl="4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1515924" y="3216634"/>
            <a:ext cx="2575431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5" name="Google Shape;45;p13"/>
          <p:cNvCxnSpPr/>
          <p:nvPr/>
        </p:nvCxnSpPr>
        <p:spPr>
          <a:xfrm>
            <a:off x="626495" y="3429000"/>
            <a:ext cx="649585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6" name="Google Shape;46;p13" descr="Open quotation mar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7364" y="3457576"/>
            <a:ext cx="782207" cy="782207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3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49" name="Google Shape;49;p13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body" idx="1"/>
          </p:nvPr>
        </p:nvSpPr>
        <p:spPr>
          <a:xfrm>
            <a:off x="3445148" y="3290501"/>
            <a:ext cx="53017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 b="0" i="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2pPr>
            <a:lvl3pPr marL="1371600" lvl="2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020"/>
              <a:buFont typeface="Century Gothic"/>
              <a:buNone/>
              <a:defRPr sz="1200"/>
            </a:lvl3pPr>
            <a:lvl4pPr marL="1828800" lvl="3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4pPr>
            <a:lvl5pPr marL="2286000" lvl="4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title"/>
          </p:nvPr>
        </p:nvSpPr>
        <p:spPr>
          <a:xfrm>
            <a:off x="4808285" y="1064365"/>
            <a:ext cx="2575431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3" name="Google Shape;53;p14" descr="Open quotation mar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04897" y="2110053"/>
            <a:ext cx="782207" cy="782207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4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5" name="Google Shape;55;p14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-No Bullets">
  <p:cSld name="7_Content-No Bullet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/>
        </p:nvSpPr>
        <p:spPr>
          <a:xfrm>
            <a:off x="11845867" y="6495556"/>
            <a:ext cx="346133" cy="362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1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100" b="1" i="0" u="none" strike="noStrike" cap="none" dirty="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0" y="184112"/>
            <a:ext cx="12192000" cy="891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Avenir"/>
              <a:buNone/>
              <a:defRPr sz="4000" b="1">
                <a:solidFill>
                  <a:schemeClr val="accent4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0" y="1037776"/>
            <a:ext cx="12192000" cy="309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104047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TR"/>
              <a:buChar char="–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416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90"/>
              <a:buFont typeface="Noto Sans Symbols"/>
              <a:buChar char="▪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TR"/>
              <a:buChar char="–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"/>
          <p:cNvSpPr/>
          <p:nvPr/>
        </p:nvSpPr>
        <p:spPr>
          <a:xfrm flipH="1">
            <a:off x="0" y="285750"/>
            <a:ext cx="12192001" cy="601648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7" name="Google Shape;67;p1" descr="Top view of people discussing and shaking hands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5385" r="15385"/>
          <a:stretch/>
        </p:blipFill>
        <p:spPr>
          <a:xfrm>
            <a:off x="6557320" y="2320666"/>
            <a:ext cx="5634679" cy="4537334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"/>
          <p:cNvSpPr txBox="1">
            <a:spLocks noGrp="1"/>
          </p:cNvSpPr>
          <p:nvPr>
            <p:ph type="ctrTitle"/>
          </p:nvPr>
        </p:nvSpPr>
        <p:spPr>
          <a:xfrm>
            <a:off x="838200" y="2321151"/>
            <a:ext cx="4795800" cy="2041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1425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</a:pPr>
            <a:r>
              <a:rPr lang="en-US" dirty="0"/>
              <a:t>M&amp;A Integration </a:t>
            </a:r>
            <a:br>
              <a:rPr lang="en-US" dirty="0"/>
            </a:br>
            <a:r>
              <a:rPr lang="en-US" dirty="0">
                <a:solidFill>
                  <a:srgbClr val="F9CB9C"/>
                </a:solidFill>
              </a:rPr>
              <a:t>Team Roles</a:t>
            </a:r>
            <a:endParaRPr dirty="0">
              <a:solidFill>
                <a:srgbClr val="F9CB9C"/>
              </a:solidFill>
            </a:endParaRPr>
          </a:p>
        </p:txBody>
      </p:sp>
      <p:sp>
        <p:nvSpPr>
          <p:cNvPr id="69" name="Google Shape;69;p1"/>
          <p:cNvSpPr/>
          <p:nvPr/>
        </p:nvSpPr>
        <p:spPr>
          <a:xfrm flipH="1">
            <a:off x="7737600" y="0"/>
            <a:ext cx="4454400" cy="2320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/>
          <p:nvPr/>
        </p:nvSpPr>
        <p:spPr>
          <a:xfrm>
            <a:off x="838201" y="1600864"/>
            <a:ext cx="10515600" cy="519314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1" name="Google Shape;161;p5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  <p:sp>
        <p:nvSpPr>
          <p:cNvPr id="162" name="Google Shape;162;p5"/>
          <p:cNvSpPr txBox="1"/>
          <p:nvPr/>
        </p:nvSpPr>
        <p:spPr>
          <a:xfrm>
            <a:off x="892200" y="1768188"/>
            <a:ext cx="3027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US" sz="12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Steering Committee | </a:t>
            </a:r>
            <a:r>
              <a:rPr lang="en-US" sz="12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SteerCo</a:t>
            </a:r>
            <a:endParaRPr sz="12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3" name="Google Shape;163;p5"/>
          <p:cNvSpPr txBox="1"/>
          <p:nvPr/>
        </p:nvSpPr>
        <p:spPr>
          <a:xfrm>
            <a:off x="892200" y="2321746"/>
            <a:ext cx="3028721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Communicates the integration vision; defines any in/out of scope mandates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Guides, validates, and supports the IMO and Functional teams as they perform the integration work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Reviews Yellow/Red task items including escalations, risks/issues, resource constraints, funding, scope of work changes, etc.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Responsible for the overall success of the Integration Program</a:t>
            </a:r>
            <a:endParaRPr dirty="0"/>
          </a:p>
        </p:txBody>
      </p:sp>
      <p:sp>
        <p:nvSpPr>
          <p:cNvPr id="164" name="Google Shape;164;p5"/>
          <p:cNvSpPr txBox="1"/>
          <p:nvPr/>
        </p:nvSpPr>
        <p:spPr>
          <a:xfrm>
            <a:off x="4548713" y="1768188"/>
            <a:ext cx="3081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US" sz="12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Integration Management Office</a:t>
            </a:r>
            <a:r>
              <a:rPr lang="en-US" sz="12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| IMO</a:t>
            </a:r>
            <a:endParaRPr dirty="0"/>
          </a:p>
        </p:txBody>
      </p:sp>
      <p:sp>
        <p:nvSpPr>
          <p:cNvPr id="165" name="Google Shape;165;p5"/>
          <p:cNvSpPr txBox="1"/>
          <p:nvPr/>
        </p:nvSpPr>
        <p:spPr>
          <a:xfrm>
            <a:off x="4522907" y="2321746"/>
            <a:ext cx="3080334" cy="269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Designs the approach and methods for managing the integration work (due diligence, project plans, dashboards, etc.)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Measures and tracks the synergies and costs to integrate the two companies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Defines core messages and coordinates communications (both internal and external)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Communicates executive guidance on the pace, scope, cost of the Integration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Facilitates and schedules Functional team reporting to the Steering Committee</a:t>
            </a:r>
            <a:endParaRPr dirty="0"/>
          </a:p>
        </p:txBody>
      </p:sp>
      <p:cxnSp>
        <p:nvCxnSpPr>
          <p:cNvPr id="166" name="Google Shape;166;p5"/>
          <p:cNvCxnSpPr/>
          <p:nvPr/>
        </p:nvCxnSpPr>
        <p:spPr>
          <a:xfrm>
            <a:off x="838200" y="6193339"/>
            <a:ext cx="10515600" cy="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7" name="Google Shape;167;p5"/>
          <p:cNvSpPr txBox="1"/>
          <p:nvPr/>
        </p:nvSpPr>
        <p:spPr>
          <a:xfrm>
            <a:off x="8232298" y="1768188"/>
            <a:ext cx="3121497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US" sz="12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Functional Leads</a:t>
            </a:r>
            <a:endParaRPr dirty="0"/>
          </a:p>
        </p:txBody>
      </p:sp>
      <p:sp>
        <p:nvSpPr>
          <p:cNvPr id="168" name="Google Shape;168;p5"/>
          <p:cNvSpPr txBox="1"/>
          <p:nvPr/>
        </p:nvSpPr>
        <p:spPr>
          <a:xfrm>
            <a:off x="8232298" y="2321746"/>
            <a:ext cx="3121498" cy="3541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Engage with cross-organizational teams to plan and complete the integration work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Perform diligence to evaluate the operating environments of both companies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Define the end-state operating environment for the eventual combined organizations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Create and maintain integration work product (project plans, process maps, status reports, meeting notes, etc.)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Escalate and make visible any Yellow/Red items in workplan (risks/issues, resource constraints, funding, required decisions, scope of work changes, etc.)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None/>
            </a:pPr>
            <a:r>
              <a:rPr lang="en-US" sz="105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Participate in both IMO and SteerCo meetings</a:t>
            </a:r>
            <a:endParaRPr dirty="0"/>
          </a:p>
        </p:txBody>
      </p:sp>
      <p:cxnSp>
        <p:nvCxnSpPr>
          <p:cNvPr id="169" name="Google Shape;169;p5"/>
          <p:cNvCxnSpPr/>
          <p:nvPr/>
        </p:nvCxnSpPr>
        <p:spPr>
          <a:xfrm>
            <a:off x="838200" y="548544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0" name="Google Shape;170;p5"/>
          <p:cNvSpPr txBox="1">
            <a:spLocks noGrp="1"/>
          </p:cNvSpPr>
          <p:nvPr>
            <p:ph type="title"/>
          </p:nvPr>
        </p:nvSpPr>
        <p:spPr>
          <a:xfrm>
            <a:off x="838200" y="74837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dirty="0"/>
              <a:t>Team </a:t>
            </a:r>
            <a:r>
              <a:rPr lang="en-US" dirty="0">
                <a:solidFill>
                  <a:srgbClr val="F9CB9C"/>
                </a:solidFill>
              </a:rPr>
              <a:t>Roles &amp; Responsibilities </a:t>
            </a:r>
            <a:endParaRPr dirty="0">
              <a:solidFill>
                <a:srgbClr val="F9CB9C"/>
              </a:solidFill>
            </a:endParaRPr>
          </a:p>
        </p:txBody>
      </p:sp>
      <p:grpSp>
        <p:nvGrpSpPr>
          <p:cNvPr id="171" name="Google Shape;171;p5"/>
          <p:cNvGrpSpPr/>
          <p:nvPr/>
        </p:nvGrpSpPr>
        <p:grpSpPr>
          <a:xfrm>
            <a:off x="4221914" y="2120178"/>
            <a:ext cx="3709392" cy="4073161"/>
            <a:chOff x="4221914" y="2120178"/>
            <a:chExt cx="3709392" cy="4073161"/>
          </a:xfrm>
        </p:grpSpPr>
        <p:cxnSp>
          <p:nvCxnSpPr>
            <p:cNvPr id="172" name="Google Shape;172;p5"/>
            <p:cNvCxnSpPr/>
            <p:nvPr/>
          </p:nvCxnSpPr>
          <p:spPr>
            <a:xfrm>
              <a:off x="4221914" y="2120178"/>
              <a:ext cx="0" cy="4073161"/>
            </a:xfrm>
            <a:prstGeom prst="straightConnector1">
              <a:avLst/>
            </a:prstGeom>
            <a:noFill/>
            <a:ln w="9525" cap="flat" cmpd="sng">
              <a:solidFill>
                <a:srgbClr val="F9D3C7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3" name="Google Shape;173;p5"/>
            <p:cNvCxnSpPr/>
            <p:nvPr/>
          </p:nvCxnSpPr>
          <p:spPr>
            <a:xfrm>
              <a:off x="7931306" y="2120178"/>
              <a:ext cx="0" cy="4073161"/>
            </a:xfrm>
            <a:prstGeom prst="straightConnector1">
              <a:avLst/>
            </a:prstGeom>
            <a:noFill/>
            <a:ln w="9525" cap="flat" cmpd="sng">
              <a:solidFill>
                <a:srgbClr val="F9D3C7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6CAE871-353D-BFF4-8AF9-3C62746E739D}"/>
              </a:ext>
            </a:extLst>
          </p:cNvPr>
          <p:cNvSpPr txBox="1"/>
          <p:nvPr/>
        </p:nvSpPr>
        <p:spPr>
          <a:xfrm>
            <a:off x="246790" y="6415801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© Copyright 100-Day Advisors       MandAPlaybook.com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  <p:graphicFrame>
        <p:nvGraphicFramePr>
          <p:cNvPr id="179" name="Google Shape;179;p6"/>
          <p:cNvGraphicFramePr/>
          <p:nvPr/>
        </p:nvGraphicFramePr>
        <p:xfrm>
          <a:off x="838200" y="1566040"/>
          <a:ext cx="10515600" cy="4627300"/>
        </p:xfrm>
        <a:graphic>
          <a:graphicData uri="http://schemas.openxmlformats.org/drawingml/2006/table">
            <a:tbl>
              <a:tblPr>
                <a:noFill/>
                <a:tableStyleId>{5465BED7-A87A-4603-A688-E4F8FB14E896}</a:tableStyleId>
              </a:tblPr>
              <a:tblGrid>
                <a:gridCol w="1262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9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9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5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9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7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5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alibri"/>
                        <a:buNone/>
                      </a:pPr>
                      <a:endParaRPr sz="1200" b="1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Monday</a:t>
                      </a:r>
                      <a:endParaRPr sz="1200" b="1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Tuesday</a:t>
                      </a:r>
                      <a:endParaRPr sz="1200" b="1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Wednesday</a:t>
                      </a:r>
                      <a:endParaRPr sz="1200" b="1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Thursday</a:t>
                      </a:r>
                      <a:endParaRPr sz="1200" b="1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Friday</a:t>
                      </a:r>
                      <a:endParaRPr sz="1200" b="1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Team</a:t>
                      </a:r>
                      <a:endParaRPr sz="1200" b="1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36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Functional Teams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IMO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Functional Teams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SteerCo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Functional Team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Frequency</a:t>
                      </a:r>
                      <a:endParaRPr sz="1200" b="1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36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Weekly/Mondays</a:t>
                      </a:r>
                      <a:endParaRPr sz="1050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Weekly/Tuesdays</a:t>
                      </a:r>
                      <a:endParaRPr sz="1050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Every Other Wednesday</a:t>
                      </a:r>
                      <a:endParaRPr sz="1050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Every Other Thursday</a:t>
                      </a:r>
                      <a:endParaRPr sz="1050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As Needed</a:t>
                      </a:r>
                      <a:endParaRPr sz="1050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72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6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Description</a:t>
                      </a:r>
                      <a:endParaRPr sz="1200" b="1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36000" marR="144000" marT="144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Prepare for Tuesday IMO meeting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144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Discuss Red/Yellow task items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Discuss cross-functional dependencies and constraints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Define SteerCo Agenda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144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SteerCo Prep </a:t>
                      </a:r>
                      <a:b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</a:b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Working sessions with IMO and Team Leads to review materials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144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Meetings to discuss status, R/Y, risks and escalations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Approve changes to scope, schedule, budget, organization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Make decisions on proposed changes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144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Ad Hoc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144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6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BA69F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Update</a:t>
                      </a:r>
                      <a:endParaRPr sz="1200" b="1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36000" marR="144000" marT="144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Smartsheet Project Plans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Smartsheet Reports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Dashboards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71120" marR="0" lvl="0" indent="0" algn="l" rtl="0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Calibri"/>
                        <a:buNone/>
                      </a:pP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144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20"/>
                        <a:buFont typeface="Calibri"/>
                        <a:buNone/>
                      </a:pP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144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SteerCo Agenda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Dashboard &amp; Reports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65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Decision Log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US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SteerCo Meeting Notes &amp; Actions</a:t>
                      </a:r>
                      <a:endParaRPr dirty="0"/>
                    </a:p>
                  </a:txBody>
                  <a:tcPr marL="144000" marR="144000" marT="144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alibri"/>
                        <a:buNone/>
                      </a:pP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144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13133"/>
                        </a:buClr>
                        <a:buSzPts val="1120"/>
                        <a:buFont typeface="Calibri"/>
                        <a:buNone/>
                      </a:pP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144000" marT="144000" marB="72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0" name="Google Shape;180;p6"/>
          <p:cNvSpPr txBox="1">
            <a:spLocks noGrp="1"/>
          </p:cNvSpPr>
          <p:nvPr>
            <p:ph type="title"/>
          </p:nvPr>
        </p:nvSpPr>
        <p:spPr>
          <a:xfrm>
            <a:off x="838200" y="74837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dirty="0"/>
              <a:t>Meeting </a:t>
            </a:r>
            <a:r>
              <a:rPr lang="en-US" dirty="0">
                <a:solidFill>
                  <a:srgbClr val="F9CB9C"/>
                </a:solidFill>
              </a:rPr>
              <a:t>Cadence</a:t>
            </a:r>
            <a:endParaRPr dirty="0">
              <a:solidFill>
                <a:srgbClr val="F9CB9C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5D9680-D666-8A7F-FE22-FAEEF6C3221E}"/>
              </a:ext>
            </a:extLst>
          </p:cNvPr>
          <p:cNvSpPr txBox="1"/>
          <p:nvPr/>
        </p:nvSpPr>
        <p:spPr>
          <a:xfrm>
            <a:off x="246790" y="6415801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© Copyright 100-Day Advisors       MandAPlaybook.com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8812265" y="0"/>
            <a:ext cx="337973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0" name="Google Shape;90;p3" descr="Several hands holding gears and cogs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b="26078"/>
          <a:stretch/>
        </p:blipFill>
        <p:spPr>
          <a:xfrm rot="-5400000">
            <a:off x="7378529" y="1981504"/>
            <a:ext cx="5653733" cy="2786256"/>
          </a:xfrm>
          <a:custGeom>
            <a:avLst/>
            <a:gdLst/>
            <a:ahLst/>
            <a:cxnLst/>
            <a:rect l="l" t="t" r="r" b="b"/>
            <a:pathLst>
              <a:path w="12192000" h="6008426" extrusionOk="0">
                <a:moveTo>
                  <a:pt x="0" y="0"/>
                </a:moveTo>
                <a:lnTo>
                  <a:pt x="12192000" y="0"/>
                </a:lnTo>
                <a:lnTo>
                  <a:pt x="12192000" y="6008426"/>
                </a:lnTo>
                <a:lnTo>
                  <a:pt x="0" y="60084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pic>
      <p:sp>
        <p:nvSpPr>
          <p:cNvPr id="91" name="Google Shape;91;p3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  <p:sp>
        <p:nvSpPr>
          <p:cNvPr id="92" name="Google Shape;92;p3"/>
          <p:cNvSpPr/>
          <p:nvPr/>
        </p:nvSpPr>
        <p:spPr>
          <a:xfrm>
            <a:off x="838200" y="3308921"/>
            <a:ext cx="1440000" cy="95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440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Work together,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 “us and them”</a:t>
            </a:r>
            <a:endParaRPr dirty="0"/>
          </a:p>
        </p:txBody>
      </p:sp>
      <p:cxnSp>
        <p:nvCxnSpPr>
          <p:cNvPr id="93" name="Google Shape;93;p3"/>
          <p:cNvCxnSpPr/>
          <p:nvPr/>
        </p:nvCxnSpPr>
        <p:spPr>
          <a:xfrm>
            <a:off x="838200" y="3215701"/>
            <a:ext cx="1440000" cy="0"/>
          </a:xfrm>
          <a:prstGeom prst="straightConnector1">
            <a:avLst/>
          </a:prstGeom>
          <a:noFill/>
          <a:ln w="12700" cap="rnd" cmpd="sng">
            <a:solidFill>
              <a:srgbClr val="F9D3C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4" name="Google Shape;94;p3"/>
          <p:cNvSpPr txBox="1"/>
          <p:nvPr/>
        </p:nvSpPr>
        <p:spPr>
          <a:xfrm>
            <a:off x="838200" y="2624453"/>
            <a:ext cx="14400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lang="en-US" sz="3200" b="0" u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dirty="0"/>
          </a:p>
        </p:txBody>
      </p:sp>
      <p:sp>
        <p:nvSpPr>
          <p:cNvPr id="95" name="Google Shape;95;p3"/>
          <p:cNvSpPr/>
          <p:nvPr/>
        </p:nvSpPr>
        <p:spPr>
          <a:xfrm>
            <a:off x="838200" y="5235819"/>
            <a:ext cx="1440000" cy="95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440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Achieve integration objectives</a:t>
            </a:r>
            <a:endParaRPr dirty="0"/>
          </a:p>
        </p:txBody>
      </p:sp>
      <p:cxnSp>
        <p:nvCxnSpPr>
          <p:cNvPr id="96" name="Google Shape;96;p3"/>
          <p:cNvCxnSpPr/>
          <p:nvPr/>
        </p:nvCxnSpPr>
        <p:spPr>
          <a:xfrm>
            <a:off x="838200" y="5142599"/>
            <a:ext cx="1440000" cy="0"/>
          </a:xfrm>
          <a:prstGeom prst="straightConnector1">
            <a:avLst/>
          </a:prstGeom>
          <a:noFill/>
          <a:ln w="12700" cap="rnd" cmpd="sng">
            <a:solidFill>
              <a:srgbClr val="F9D3C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7" name="Google Shape;97;p3"/>
          <p:cNvSpPr txBox="1"/>
          <p:nvPr/>
        </p:nvSpPr>
        <p:spPr>
          <a:xfrm>
            <a:off x="838200" y="4551351"/>
            <a:ext cx="14400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lang="en-US" sz="3200" b="0" u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 dirty="0"/>
          </a:p>
        </p:txBody>
      </p:sp>
      <p:sp>
        <p:nvSpPr>
          <p:cNvPr id="98" name="Google Shape;98;p3"/>
          <p:cNvSpPr/>
          <p:nvPr/>
        </p:nvSpPr>
        <p:spPr>
          <a:xfrm>
            <a:off x="2682223" y="3308921"/>
            <a:ext cx="1440000" cy="95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440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Communicate </a:t>
            </a:r>
            <a:b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candidly</a:t>
            </a:r>
            <a:endParaRPr dirty="0"/>
          </a:p>
        </p:txBody>
      </p:sp>
      <p:cxnSp>
        <p:nvCxnSpPr>
          <p:cNvPr id="99" name="Google Shape;99;p3"/>
          <p:cNvCxnSpPr/>
          <p:nvPr/>
        </p:nvCxnSpPr>
        <p:spPr>
          <a:xfrm>
            <a:off x="2682223" y="3215701"/>
            <a:ext cx="1440000" cy="0"/>
          </a:xfrm>
          <a:prstGeom prst="straightConnector1">
            <a:avLst/>
          </a:prstGeom>
          <a:noFill/>
          <a:ln w="12700" cap="rnd" cmpd="sng">
            <a:solidFill>
              <a:srgbClr val="F9D3C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3"/>
          <p:cNvSpPr txBox="1"/>
          <p:nvPr/>
        </p:nvSpPr>
        <p:spPr>
          <a:xfrm>
            <a:off x="2682223" y="2624453"/>
            <a:ext cx="14400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lang="en-US" sz="3200" b="0" u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dirty="0"/>
          </a:p>
        </p:txBody>
      </p:sp>
      <p:sp>
        <p:nvSpPr>
          <p:cNvPr id="101" name="Google Shape;101;p3"/>
          <p:cNvSpPr/>
          <p:nvPr/>
        </p:nvSpPr>
        <p:spPr>
          <a:xfrm>
            <a:off x="2682223" y="5235819"/>
            <a:ext cx="1440000" cy="95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440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Surface and fix </a:t>
            </a:r>
            <a:b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mistakes quickly</a:t>
            </a:r>
            <a:endParaRPr dirty="0"/>
          </a:p>
        </p:txBody>
      </p:sp>
      <p:cxnSp>
        <p:nvCxnSpPr>
          <p:cNvPr id="102" name="Google Shape;102;p3"/>
          <p:cNvCxnSpPr/>
          <p:nvPr/>
        </p:nvCxnSpPr>
        <p:spPr>
          <a:xfrm>
            <a:off x="2682223" y="5142599"/>
            <a:ext cx="1440000" cy="0"/>
          </a:xfrm>
          <a:prstGeom prst="straightConnector1">
            <a:avLst/>
          </a:prstGeom>
          <a:noFill/>
          <a:ln w="12700" cap="rnd" cmpd="sng">
            <a:solidFill>
              <a:srgbClr val="F9D3C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3" name="Google Shape;103;p3"/>
          <p:cNvSpPr txBox="1"/>
          <p:nvPr/>
        </p:nvSpPr>
        <p:spPr>
          <a:xfrm>
            <a:off x="2682223" y="4551351"/>
            <a:ext cx="14400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lang="en-US" sz="3200" b="0" u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 dirty="0"/>
          </a:p>
        </p:txBody>
      </p:sp>
      <p:sp>
        <p:nvSpPr>
          <p:cNvPr id="104" name="Google Shape;104;p3"/>
          <p:cNvSpPr/>
          <p:nvPr/>
        </p:nvSpPr>
        <p:spPr>
          <a:xfrm>
            <a:off x="4526246" y="3308921"/>
            <a:ext cx="1440000" cy="95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440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Don’t kill the entrepreneurial spirit</a:t>
            </a:r>
            <a:endParaRPr dirty="0"/>
          </a:p>
        </p:txBody>
      </p:sp>
      <p:cxnSp>
        <p:nvCxnSpPr>
          <p:cNvPr id="105" name="Google Shape;105;p3"/>
          <p:cNvCxnSpPr/>
          <p:nvPr/>
        </p:nvCxnSpPr>
        <p:spPr>
          <a:xfrm>
            <a:off x="4526246" y="3215701"/>
            <a:ext cx="1440000" cy="0"/>
          </a:xfrm>
          <a:prstGeom prst="straightConnector1">
            <a:avLst/>
          </a:prstGeom>
          <a:noFill/>
          <a:ln w="12700" cap="rnd" cmpd="sng">
            <a:solidFill>
              <a:srgbClr val="F9D3C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3"/>
          <p:cNvSpPr txBox="1"/>
          <p:nvPr/>
        </p:nvSpPr>
        <p:spPr>
          <a:xfrm>
            <a:off x="4526246" y="2624453"/>
            <a:ext cx="14400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lang="en-US" sz="3200" b="0" u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dirty="0"/>
          </a:p>
        </p:txBody>
      </p:sp>
      <p:sp>
        <p:nvSpPr>
          <p:cNvPr id="107" name="Google Shape;107;p3"/>
          <p:cNvSpPr/>
          <p:nvPr/>
        </p:nvSpPr>
        <p:spPr>
          <a:xfrm>
            <a:off x="4526246" y="5235819"/>
            <a:ext cx="1440000" cy="95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440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Simplify, do not overengineer</a:t>
            </a:r>
            <a:endParaRPr dirty="0"/>
          </a:p>
        </p:txBody>
      </p:sp>
      <p:cxnSp>
        <p:nvCxnSpPr>
          <p:cNvPr id="108" name="Google Shape;108;p3"/>
          <p:cNvCxnSpPr/>
          <p:nvPr/>
        </p:nvCxnSpPr>
        <p:spPr>
          <a:xfrm>
            <a:off x="4526246" y="5142599"/>
            <a:ext cx="1440000" cy="0"/>
          </a:xfrm>
          <a:prstGeom prst="straightConnector1">
            <a:avLst/>
          </a:prstGeom>
          <a:noFill/>
          <a:ln w="12700" cap="rnd" cmpd="sng">
            <a:solidFill>
              <a:srgbClr val="F9D3C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3"/>
          <p:cNvSpPr txBox="1"/>
          <p:nvPr/>
        </p:nvSpPr>
        <p:spPr>
          <a:xfrm>
            <a:off x="4526246" y="4551351"/>
            <a:ext cx="14400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lang="en-US" sz="3200" b="0" u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 dirty="0"/>
          </a:p>
        </p:txBody>
      </p:sp>
      <p:sp>
        <p:nvSpPr>
          <p:cNvPr id="110" name="Google Shape;110;p3"/>
          <p:cNvSpPr/>
          <p:nvPr/>
        </p:nvSpPr>
        <p:spPr>
          <a:xfrm>
            <a:off x="6370270" y="3308921"/>
            <a:ext cx="1440000" cy="95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440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Operate with </a:t>
            </a:r>
            <a:b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urgency</a:t>
            </a:r>
            <a:endParaRPr dirty="0"/>
          </a:p>
        </p:txBody>
      </p:sp>
      <p:cxnSp>
        <p:nvCxnSpPr>
          <p:cNvPr id="111" name="Google Shape;111;p3"/>
          <p:cNvCxnSpPr/>
          <p:nvPr/>
        </p:nvCxnSpPr>
        <p:spPr>
          <a:xfrm>
            <a:off x="6370270" y="3215701"/>
            <a:ext cx="1440000" cy="0"/>
          </a:xfrm>
          <a:prstGeom prst="straightConnector1">
            <a:avLst/>
          </a:prstGeom>
          <a:noFill/>
          <a:ln w="12700" cap="rnd" cmpd="sng">
            <a:solidFill>
              <a:srgbClr val="F9D3C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3"/>
          <p:cNvSpPr txBox="1"/>
          <p:nvPr/>
        </p:nvSpPr>
        <p:spPr>
          <a:xfrm>
            <a:off x="6370270" y="2624453"/>
            <a:ext cx="14400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lang="en-US" sz="3200" b="0" u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dirty="0"/>
          </a:p>
        </p:txBody>
      </p:sp>
      <p:sp>
        <p:nvSpPr>
          <p:cNvPr id="113" name="Google Shape;113;p3"/>
          <p:cNvSpPr/>
          <p:nvPr/>
        </p:nvSpPr>
        <p:spPr>
          <a:xfrm>
            <a:off x="6370270" y="5235819"/>
            <a:ext cx="1440000" cy="95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440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Make the integration </a:t>
            </a:r>
            <a:b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top priority</a:t>
            </a:r>
            <a:endParaRPr dirty="0"/>
          </a:p>
        </p:txBody>
      </p:sp>
      <p:cxnSp>
        <p:nvCxnSpPr>
          <p:cNvPr id="114" name="Google Shape;114;p3"/>
          <p:cNvCxnSpPr/>
          <p:nvPr/>
        </p:nvCxnSpPr>
        <p:spPr>
          <a:xfrm>
            <a:off x="6370270" y="5142599"/>
            <a:ext cx="1440000" cy="0"/>
          </a:xfrm>
          <a:prstGeom prst="straightConnector1">
            <a:avLst/>
          </a:prstGeom>
          <a:noFill/>
          <a:ln w="12700" cap="rnd" cmpd="sng">
            <a:solidFill>
              <a:srgbClr val="F9D3C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5" name="Google Shape;115;p3"/>
          <p:cNvSpPr txBox="1"/>
          <p:nvPr/>
        </p:nvSpPr>
        <p:spPr>
          <a:xfrm>
            <a:off x="6370270" y="4551351"/>
            <a:ext cx="14400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lang="en-US" sz="3200" b="0" u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endParaRPr dirty="0"/>
          </a:p>
        </p:txBody>
      </p:sp>
      <p:sp>
        <p:nvSpPr>
          <p:cNvPr id="116" name="Google Shape;116;p3"/>
          <p:cNvSpPr txBox="1">
            <a:spLocks noGrp="1"/>
          </p:cNvSpPr>
          <p:nvPr>
            <p:ph type="title"/>
          </p:nvPr>
        </p:nvSpPr>
        <p:spPr>
          <a:xfrm>
            <a:off x="838200" y="74837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dirty="0"/>
              <a:t>Integration </a:t>
            </a:r>
            <a:r>
              <a:rPr lang="en-US" dirty="0">
                <a:solidFill>
                  <a:srgbClr val="F9CB9C"/>
                </a:solidFill>
              </a:rPr>
              <a:t>Guiding Principles</a:t>
            </a:r>
            <a:endParaRPr dirty="0">
              <a:solidFill>
                <a:srgbClr val="F9CB9C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8A6D8E-BE57-D640-6259-4404B5B03521}"/>
              </a:ext>
            </a:extLst>
          </p:cNvPr>
          <p:cNvSpPr txBox="1"/>
          <p:nvPr/>
        </p:nvSpPr>
        <p:spPr>
          <a:xfrm>
            <a:off x="246790" y="6415801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© Copyright 100-Day Advisors       MandAPlaybook.com </a:t>
            </a:r>
          </a:p>
        </p:txBody>
      </p:sp>
    </p:spTree>
    <p:extLst>
      <p:ext uri="{BB962C8B-B14F-4D97-AF65-F5344CB8AC3E}">
        <p14:creationId xmlns:p14="http://schemas.microsoft.com/office/powerpoint/2010/main" val="269523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7" descr="A group of people around a 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2612" t="5157" r="12705" b="18202"/>
          <a:stretch/>
        </p:blipFill>
        <p:spPr>
          <a:xfrm>
            <a:off x="7924212" y="434880"/>
            <a:ext cx="3184168" cy="565373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7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  <p:sp>
        <p:nvSpPr>
          <p:cNvPr id="188" name="Google Shape;188;p7"/>
          <p:cNvSpPr/>
          <p:nvPr/>
        </p:nvSpPr>
        <p:spPr>
          <a:xfrm>
            <a:off x="2589335" y="3154822"/>
            <a:ext cx="2505062" cy="490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9CB9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2400" b="1" dirty="0">
              <a:solidFill>
                <a:srgbClr val="F9CB9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" name="Google Shape;201;p7"/>
          <p:cNvSpPr txBox="1"/>
          <p:nvPr/>
        </p:nvSpPr>
        <p:spPr>
          <a:xfrm>
            <a:off x="1119474" y="2130273"/>
            <a:ext cx="540059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en-US" sz="6000" b="1" i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</a:t>
            </a:r>
            <a:r>
              <a:rPr lang="en-US" sz="6000" b="1" i="0" dirty="0">
                <a:solidFill>
                  <a:srgbClr val="F9CB9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</a:t>
            </a:r>
            <a:endParaRPr dirty="0">
              <a:solidFill>
                <a:srgbClr val="F9CB9C"/>
              </a:solidFill>
            </a:endParaRPr>
          </a:p>
        </p:txBody>
      </p:sp>
      <p:cxnSp>
        <p:nvCxnSpPr>
          <p:cNvPr id="202" name="Google Shape;202;p7"/>
          <p:cNvCxnSpPr/>
          <p:nvPr/>
        </p:nvCxnSpPr>
        <p:spPr>
          <a:xfrm>
            <a:off x="3099770" y="3800056"/>
            <a:ext cx="1440000" cy="0"/>
          </a:xfrm>
          <a:prstGeom prst="straightConnector1">
            <a:avLst/>
          </a:prstGeom>
          <a:noFill/>
          <a:ln w="12700" cap="rnd" cmpd="sng">
            <a:solidFill>
              <a:srgbClr val="F9D3C7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EEE8ED-A661-8AD8-F89B-2D7BA4594FD6}"/>
              </a:ext>
            </a:extLst>
          </p:cNvPr>
          <p:cNvGrpSpPr/>
          <p:nvPr/>
        </p:nvGrpSpPr>
        <p:grpSpPr>
          <a:xfrm>
            <a:off x="1654838" y="3908223"/>
            <a:ext cx="1020866" cy="932022"/>
            <a:chOff x="8194415" y="4503097"/>
            <a:chExt cx="490809" cy="49080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A8BCFB0-45C8-E3B9-217D-8E3D7A2F7D4B}"/>
                </a:ext>
              </a:extLst>
            </p:cNvPr>
            <p:cNvSpPr/>
            <p:nvPr/>
          </p:nvSpPr>
          <p:spPr>
            <a:xfrm>
              <a:off x="8194415" y="4503097"/>
              <a:ext cx="490809" cy="490809"/>
            </a:xfrm>
            <a:prstGeom prst="ellipse">
              <a:avLst/>
            </a:prstGeom>
            <a:solidFill>
              <a:schemeClr val="accent2">
                <a:alpha val="20607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23" name="Graphic 22" descr="Envelope outline">
              <a:extLst>
                <a:ext uri="{FF2B5EF4-FFF2-40B4-BE49-F238E27FC236}">
                  <a16:creationId xmlns:a16="http://schemas.microsoft.com/office/drawing/2014/main" id="{E9AD8EEA-4DA1-D9FA-EB2E-3AA7A9A299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290234" y="4598916"/>
              <a:ext cx="299170" cy="29917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555FB50-5BEC-39A5-72B5-890223D03BD7}"/>
              </a:ext>
            </a:extLst>
          </p:cNvPr>
          <p:cNvGrpSpPr/>
          <p:nvPr/>
        </p:nvGrpSpPr>
        <p:grpSpPr>
          <a:xfrm>
            <a:off x="4904664" y="3892457"/>
            <a:ext cx="1020866" cy="947126"/>
            <a:chOff x="9132829" y="4520107"/>
            <a:chExt cx="490809" cy="49080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4EB7AAD-0CDA-4831-18B3-B73F034E10AA}"/>
                </a:ext>
              </a:extLst>
            </p:cNvPr>
            <p:cNvSpPr/>
            <p:nvPr/>
          </p:nvSpPr>
          <p:spPr>
            <a:xfrm>
              <a:off x="9132829" y="4520107"/>
              <a:ext cx="490809" cy="490809"/>
            </a:xfrm>
            <a:prstGeom prst="ellipse">
              <a:avLst/>
            </a:prstGeom>
            <a:solidFill>
              <a:schemeClr val="accent3">
                <a:alpha val="20607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26" name="Graphic 25" descr="@ outline">
              <a:extLst>
                <a:ext uri="{FF2B5EF4-FFF2-40B4-BE49-F238E27FC236}">
                  <a16:creationId xmlns:a16="http://schemas.microsoft.com/office/drawing/2014/main" id="{BC1D238A-59E4-7D2A-100D-B25A43A5D95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11711" y="4598988"/>
              <a:ext cx="333046" cy="333046"/>
            </a:xfrm>
            <a:prstGeom prst="rect">
              <a:avLst/>
            </a:prstGeom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15AE88F6-B2AA-E6AB-9B53-C22849F37493}"/>
              </a:ext>
            </a:extLst>
          </p:cNvPr>
          <p:cNvSpPr/>
          <p:nvPr/>
        </p:nvSpPr>
        <p:spPr>
          <a:xfrm>
            <a:off x="541091" y="4900343"/>
            <a:ext cx="3071699" cy="490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1DEC4B-62CA-9E8E-39E7-90BE4E1E17E6}"/>
              </a:ext>
            </a:extLst>
          </p:cNvPr>
          <p:cNvSpPr/>
          <p:nvPr/>
        </p:nvSpPr>
        <p:spPr>
          <a:xfrm>
            <a:off x="3806167" y="4900344"/>
            <a:ext cx="3316780" cy="490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</a:t>
            </a:r>
          </a:p>
        </p:txBody>
      </p:sp>
      <p:pic>
        <p:nvPicPr>
          <p:cNvPr id="30" name="Picture 29" descr="A logo with black text&#10;&#10;Description automatically generated">
            <a:extLst>
              <a:ext uri="{FF2B5EF4-FFF2-40B4-BE49-F238E27FC236}">
                <a16:creationId xmlns:a16="http://schemas.microsoft.com/office/drawing/2014/main" id="{4801A3A6-F44B-1500-9095-11C318888B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828" y="343878"/>
            <a:ext cx="5047884" cy="1786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Joe Aberger File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0C0C0"/>
      </a:accent1>
      <a:accent2>
        <a:srgbClr val="424242"/>
      </a:accent2>
      <a:accent3>
        <a:srgbClr val="F29577"/>
      </a:accent3>
      <a:accent4>
        <a:srgbClr val="000000"/>
      </a:accent4>
      <a:accent5>
        <a:srgbClr val="009192"/>
      </a:accent5>
      <a:accent6>
        <a:srgbClr val="75D5FF"/>
      </a:accent6>
      <a:hlink>
        <a:srgbClr val="0432FF"/>
      </a:hlink>
      <a:folHlink>
        <a:srgbClr val="0091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454</Words>
  <Application>Microsoft Office PowerPoint</Application>
  <PresentationFormat>Widescreen</PresentationFormat>
  <Paragraphs>90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Raleway</vt:lpstr>
      <vt:lpstr>Avenir</vt:lpstr>
      <vt:lpstr>Arial</vt:lpstr>
      <vt:lpstr>Century Gothic</vt:lpstr>
      <vt:lpstr>Garamond</vt:lpstr>
      <vt:lpstr>Times New Roman</vt:lpstr>
      <vt:lpstr>Calibri</vt:lpstr>
      <vt:lpstr>Office Theme</vt:lpstr>
      <vt:lpstr>M&amp;A Integration  Team Roles</vt:lpstr>
      <vt:lpstr>Team Roles &amp; Responsibilities </vt:lpstr>
      <vt:lpstr>Meeting Cadence</vt:lpstr>
      <vt:lpstr>Integration Guiding Principles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M&amp;A Integration  Teams, Roles, and Principles</dc:title>
  <dc:creator>donna rs</dc:creator>
  <cp:lastModifiedBy>Joseph Aberger</cp:lastModifiedBy>
  <cp:revision>5</cp:revision>
  <dcterms:created xsi:type="dcterms:W3CDTF">2020-02-06T19:13:26Z</dcterms:created>
  <dcterms:modified xsi:type="dcterms:W3CDTF">2026-07-23T16:27:59Z</dcterms:modified>
</cp:coreProperties>
</file>